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8288000" cy="10287000"/>
  <p:notesSz cx="6858000" cy="9144000"/>
  <p:embeddedFontLst>
    <p:embeddedFont>
      <p:font typeface="Agrandir Narrow Bold" panose="020B0604020202020204" charset="0"/>
      <p:regular r:id="rId10"/>
    </p:embeddedFont>
    <p:embeddedFont>
      <p:font typeface="Open Sauce" panose="020B0604020202020204" charset="0"/>
      <p:regular r:id="rId11"/>
    </p:embeddedFont>
    <p:embeddedFont>
      <p:font typeface="Open Sauce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458" autoAdjust="0"/>
  </p:normalViewPr>
  <p:slideViewPr>
    <p:cSldViewPr>
      <p:cViewPr varScale="1">
        <p:scale>
          <a:sx n="53" d="100"/>
          <a:sy n="53" d="100"/>
        </p:scale>
        <p:origin x="558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u Marthi" userId="fa03796a4e1cba30" providerId="LiveId" clId="{979C8971-AA6A-4A37-981B-AEB03F4DA693}"/>
    <pc:docChg chg="delSld">
      <pc:chgData name="chandu Marthi" userId="fa03796a4e1cba30" providerId="LiveId" clId="{979C8971-AA6A-4A37-981B-AEB03F4DA693}" dt="2024-08-17T03:45:16.812" v="0" actId="2696"/>
      <pc:docMkLst>
        <pc:docMk/>
      </pc:docMkLst>
      <pc:sldChg chg="del">
        <pc:chgData name="chandu Marthi" userId="fa03796a4e1cba30" providerId="LiveId" clId="{979C8971-AA6A-4A37-981B-AEB03F4DA693}" dt="2024-08-17T03:45:16.812" v="0" actId="2696"/>
        <pc:sldMkLst>
          <pc:docMk/>
          <pc:sldMk cId="0" sldId="257"/>
        </pc:sldMkLst>
      </pc:sldChg>
    </pc:docChg>
  </pc:docChgLst>
  <pc:docChgLst>
    <pc:chgData name="tlikhithareddy36@outlook.com" userId="79c9ae2fefdf48d8" providerId="LiveId" clId="{0B48E0B0-4C2D-441D-9634-F041A7175572}"/>
    <pc:docChg chg="custSel modSld">
      <pc:chgData name="tlikhithareddy36@outlook.com" userId="79c9ae2fefdf48d8" providerId="LiveId" clId="{0B48E0B0-4C2D-441D-9634-F041A7175572}" dt="2024-05-22T13:38:19.480" v="17" actId="1076"/>
      <pc:docMkLst>
        <pc:docMk/>
      </pc:docMkLst>
      <pc:sldChg chg="modSp mod">
        <pc:chgData name="tlikhithareddy36@outlook.com" userId="79c9ae2fefdf48d8" providerId="LiveId" clId="{0B48E0B0-4C2D-441D-9634-F041A7175572}" dt="2024-05-22T13:37:06.511" v="8" actId="1038"/>
        <pc:sldMkLst>
          <pc:docMk/>
          <pc:sldMk cId="0" sldId="257"/>
        </pc:sldMkLst>
        <pc:spChg chg="mod">
          <ac:chgData name="tlikhithareddy36@outlook.com" userId="79c9ae2fefdf48d8" providerId="LiveId" clId="{0B48E0B0-4C2D-441D-9634-F041A7175572}" dt="2024-05-22T13:37:06.511" v="8" actId="1038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tlikhithareddy36@outlook.com" userId="79c9ae2fefdf48d8" providerId="LiveId" clId="{0B48E0B0-4C2D-441D-9634-F041A7175572}" dt="2024-05-22T13:38:19.480" v="17" actId="1076"/>
        <pc:sldMkLst>
          <pc:docMk/>
          <pc:sldMk cId="0" sldId="258"/>
        </pc:sldMkLst>
        <pc:spChg chg="mod">
          <ac:chgData name="tlikhithareddy36@outlook.com" userId="79c9ae2fefdf48d8" providerId="LiveId" clId="{0B48E0B0-4C2D-441D-9634-F041A7175572}" dt="2024-05-22T13:38:19.480" v="17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tlikhithareddy36@outlook.com" userId="79c9ae2fefdf48d8" providerId="LiveId" clId="{0B48E0B0-4C2D-441D-9634-F041A7175572}" dt="2024-05-22T13:37:11.893" v="9" actId="1076"/>
          <ac:spMkLst>
            <pc:docMk/>
            <pc:sldMk cId="0" sldId="258"/>
            <ac:spMk id="6" creationId="{00000000-0000-0000-0000-000000000000}"/>
          </ac:spMkLst>
        </pc:spChg>
      </pc:sldChg>
      <pc:sldChg chg="delSp modSp mod">
        <pc:chgData name="tlikhithareddy36@outlook.com" userId="79c9ae2fefdf48d8" providerId="LiveId" clId="{0B48E0B0-4C2D-441D-9634-F041A7175572}" dt="2024-05-22T13:37:25.636" v="10" actId="478"/>
        <pc:sldMkLst>
          <pc:docMk/>
          <pc:sldMk cId="0" sldId="259"/>
        </pc:sldMkLst>
        <pc:spChg chg="mod">
          <ac:chgData name="tlikhithareddy36@outlook.com" userId="79c9ae2fefdf48d8" providerId="LiveId" clId="{0B48E0B0-4C2D-441D-9634-F041A7175572}" dt="2024-05-22T13:36:43.339" v="3" actId="1076"/>
          <ac:spMkLst>
            <pc:docMk/>
            <pc:sldMk cId="0" sldId="259"/>
            <ac:spMk id="4" creationId="{00000000-0000-0000-0000-000000000000}"/>
          </ac:spMkLst>
        </pc:spChg>
        <pc:spChg chg="del mod">
          <ac:chgData name="tlikhithareddy36@outlook.com" userId="79c9ae2fefdf48d8" providerId="LiveId" clId="{0B48E0B0-4C2D-441D-9634-F041A7175572}" dt="2024-05-22T13:37:25.636" v="10" actId="478"/>
          <ac:spMkLst>
            <pc:docMk/>
            <pc:sldMk cId="0" sldId="259"/>
            <ac:spMk id="8" creationId="{00000000-0000-0000-0000-000000000000}"/>
          </ac:spMkLst>
        </pc:spChg>
        <pc:grpChg chg="mod">
          <ac:chgData name="tlikhithareddy36@outlook.com" userId="79c9ae2fefdf48d8" providerId="LiveId" clId="{0B48E0B0-4C2D-441D-9634-F041A7175572}" dt="2024-05-22T13:36:33.481" v="1" actId="1076"/>
          <ac:grpSpMkLst>
            <pc:docMk/>
            <pc:sldMk cId="0" sldId="259"/>
            <ac:grpSpMk id="3" creationId="{00000000-0000-0000-0000-000000000000}"/>
          </ac:grpSpMkLst>
        </pc:grpChg>
      </pc:sldChg>
      <pc:sldChg chg="delSp mod">
        <pc:chgData name="tlikhithareddy36@outlook.com" userId="79c9ae2fefdf48d8" providerId="LiveId" clId="{0B48E0B0-4C2D-441D-9634-F041A7175572}" dt="2024-05-22T13:37:29.218" v="11" actId="478"/>
        <pc:sldMkLst>
          <pc:docMk/>
          <pc:sldMk cId="0" sldId="260"/>
        </pc:sldMkLst>
        <pc:spChg chg="del">
          <ac:chgData name="tlikhithareddy36@outlook.com" userId="79c9ae2fefdf48d8" providerId="LiveId" clId="{0B48E0B0-4C2D-441D-9634-F041A7175572}" dt="2024-05-22T13:37:29.218" v="11" actId="478"/>
          <ac:spMkLst>
            <pc:docMk/>
            <pc:sldMk cId="0" sldId="260"/>
            <ac:spMk id="9" creationId="{00000000-0000-0000-0000-000000000000}"/>
          </ac:spMkLst>
        </pc:spChg>
      </pc:sldChg>
      <pc:sldChg chg="modSp mod">
        <pc:chgData name="tlikhithareddy36@outlook.com" userId="79c9ae2fefdf48d8" providerId="LiveId" clId="{0B48E0B0-4C2D-441D-9634-F041A7175572}" dt="2024-05-22T13:38:07.696" v="16" actId="14100"/>
        <pc:sldMkLst>
          <pc:docMk/>
          <pc:sldMk cId="0" sldId="264"/>
        </pc:sldMkLst>
        <pc:spChg chg="mod">
          <ac:chgData name="tlikhithareddy36@outlook.com" userId="79c9ae2fefdf48d8" providerId="LiveId" clId="{0B48E0B0-4C2D-441D-9634-F041A7175572}" dt="2024-05-22T13:38:07.696" v="16" actId="14100"/>
          <ac:spMkLst>
            <pc:docMk/>
            <pc:sldMk cId="0" sldId="264"/>
            <ac:spMk id="3" creationId="{00000000-0000-0000-0000-000000000000}"/>
          </ac:spMkLst>
        </pc:spChg>
      </pc:sldChg>
    </pc:docChg>
  </pc:docChgLst>
  <pc:docChgLst>
    <pc:chgData name="chandu Marthi" userId="fa03796a4e1cba30" providerId="LiveId" clId="{A7D0F636-552A-4553-BBFF-350B31CDB92D}"/>
    <pc:docChg chg="modSld">
      <pc:chgData name="chandu Marthi" userId="fa03796a4e1cba30" providerId="LiveId" clId="{A7D0F636-552A-4553-BBFF-350B31CDB92D}" dt="2024-05-28T02:37:18.332" v="1" actId="20577"/>
      <pc:docMkLst>
        <pc:docMk/>
      </pc:docMkLst>
      <pc:sldChg chg="modSp mod">
        <pc:chgData name="chandu Marthi" userId="fa03796a4e1cba30" providerId="LiveId" clId="{A7D0F636-552A-4553-BBFF-350B31CDB92D}" dt="2024-05-28T02:37:18.332" v="1" actId="20577"/>
        <pc:sldMkLst>
          <pc:docMk/>
          <pc:sldMk cId="0" sldId="257"/>
        </pc:sldMkLst>
        <pc:spChg chg="mod">
          <ac:chgData name="chandu Marthi" userId="fa03796a4e1cba30" providerId="LiveId" clId="{A7D0F636-552A-4553-BBFF-350B31CDB92D}" dt="2024-05-28T02:37:18.332" v="1" actId="20577"/>
          <ac:spMkLst>
            <pc:docMk/>
            <pc:sldMk cId="0" sldId="257"/>
            <ac:spMk id="4" creationId="{00000000-0000-0000-0000-000000000000}"/>
          </ac:spMkLst>
        </pc:spChg>
      </pc:sldChg>
    </pc:docChg>
  </pc:docChgLst>
  <pc:docChgLst>
    <pc:chgData name="chandu Marthi" userId="fa03796a4e1cba30" providerId="LiveId" clId="{2E72AD62-8B08-4C68-B1C5-D0BABAAF4073}"/>
    <pc:docChg chg="modSld">
      <pc:chgData name="chandu Marthi" userId="fa03796a4e1cba30" providerId="LiveId" clId="{2E72AD62-8B08-4C68-B1C5-D0BABAAF4073}" dt="2024-05-22T14:08:37.407" v="19" actId="14100"/>
      <pc:docMkLst>
        <pc:docMk/>
      </pc:docMkLst>
      <pc:sldChg chg="modSp mod">
        <pc:chgData name="chandu Marthi" userId="fa03796a4e1cba30" providerId="LiveId" clId="{2E72AD62-8B08-4C68-B1C5-D0BABAAF4073}" dt="2024-05-22T14:08:37.407" v="19" actId="14100"/>
        <pc:sldMkLst>
          <pc:docMk/>
          <pc:sldMk cId="0" sldId="257"/>
        </pc:sldMkLst>
        <pc:spChg chg="mod">
          <ac:chgData name="chandu Marthi" userId="fa03796a4e1cba30" providerId="LiveId" clId="{2E72AD62-8B08-4C68-B1C5-D0BABAAF4073}" dt="2024-05-22T14:08:37.407" v="19" actId="14100"/>
          <ac:spMkLst>
            <pc:docMk/>
            <pc:sldMk cId="0" sldId="257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64160" y="7091253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-1727888" y="4595397"/>
            <a:ext cx="15926975" cy="18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9"/>
              </a:lnSpc>
              <a:spcBef>
                <a:spcPct val="0"/>
              </a:spcBef>
            </a:pPr>
            <a:r>
              <a:rPr lang="en-US" sz="6180" spc="247">
                <a:solidFill>
                  <a:srgbClr val="FFFFFF"/>
                </a:solidFill>
                <a:latin typeface="Agrandir Narrow Bold"/>
              </a:rPr>
              <a:t>JAVA BASED TIC TAC TOE CONSTRUCTION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674778" y="246776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6618706" y="-953804"/>
            <a:ext cx="11245538" cy="11646524"/>
            <a:chOff x="0" y="0"/>
            <a:chExt cx="2961788" cy="30673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3067397"/>
            </a:xfrm>
            <a:custGeom>
              <a:avLst/>
              <a:gdLst/>
              <a:ahLst/>
              <a:cxnLst/>
              <a:rect l="l" t="t" r="r" b="b"/>
              <a:pathLst>
                <a:path w="2961788" h="3067397">
                  <a:moveTo>
                    <a:pt x="0" y="0"/>
                  </a:moveTo>
                  <a:lnTo>
                    <a:pt x="2961788" y="0"/>
                  </a:lnTo>
                  <a:lnTo>
                    <a:pt x="2961788" y="3067397"/>
                  </a:lnTo>
                  <a:lnTo>
                    <a:pt x="0" y="3067397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3095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152400" y="834390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9698252" y="1663325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6799110" y="4361439"/>
            <a:ext cx="10747143" cy="30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5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2665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2665"/>
              </a:lnSpc>
              <a:spcBef>
                <a:spcPct val="0"/>
              </a:spcBef>
            </a:pPr>
            <a:r>
              <a:rPr lang="en-US" sz="2423" spc="96" dirty="0">
                <a:solidFill>
                  <a:srgbClr val="FFFFFF"/>
                </a:solidFill>
                <a:latin typeface="Agrandir Narrow Bold"/>
              </a:rPr>
              <a:t>TIC TAC TOE IS A CLASSIC TWO-PLAYER GAME THAT IS EASY TO LEARN BUT OFFERS GREAT OPPORTUNITIES TO PRACTICE  PROGRAMMING LOGIC.</a:t>
            </a:r>
          </a:p>
          <a:p>
            <a:pPr algn="l">
              <a:lnSpc>
                <a:spcPts val="2665"/>
              </a:lnSpc>
              <a:spcBef>
                <a:spcPct val="0"/>
              </a:spcBef>
            </a:pPr>
            <a:r>
              <a:rPr lang="en-US" sz="2423" spc="96" dirty="0">
                <a:solidFill>
                  <a:srgbClr val="FFFFFF"/>
                </a:solidFill>
                <a:latin typeface="Agrandir Narrow Bold"/>
              </a:rPr>
              <a:t>IT INVOLVES A 3X3 GRID WHERE PLAYERS TAKE TURNS MARKING A CELL WITH 'X' OR 'O'.</a:t>
            </a:r>
          </a:p>
          <a:p>
            <a:pPr algn="l">
              <a:lnSpc>
                <a:spcPts val="2665"/>
              </a:lnSpc>
              <a:spcBef>
                <a:spcPct val="0"/>
              </a:spcBef>
            </a:pPr>
            <a:r>
              <a:rPr lang="en-US" sz="2423" spc="96" dirty="0">
                <a:solidFill>
                  <a:srgbClr val="FFFFFF"/>
                </a:solidFill>
                <a:latin typeface="Agrandir Narrow Bold"/>
              </a:rPr>
              <a:t>THE OBJECTIVE IS TO GET THREE OF YOUR MARKS IN A ROW, EITHER HORIZONTALLY, VERTICALLY, OR DIAGONALLY.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26300" y="2991471"/>
            <a:ext cx="8124284" cy="92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9"/>
              </a:lnSpc>
              <a:spcBef>
                <a:spcPct val="0"/>
              </a:spcBef>
            </a:pPr>
            <a:r>
              <a:rPr lang="en-US" sz="5608" spc="224">
                <a:solidFill>
                  <a:srgbClr val="FFFFFF"/>
                </a:solidFill>
                <a:latin typeface="Agrandir Narrow Bold"/>
              </a:rPr>
              <a:t>WHAT IS TIC TAC TOE?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95527" y="2025907"/>
            <a:ext cx="18783527" cy="6126689"/>
            <a:chOff x="0" y="-28575"/>
            <a:chExt cx="5493330" cy="1613614"/>
          </a:xfrm>
        </p:grpSpPr>
        <p:sp>
          <p:nvSpPr>
            <p:cNvPr id="4" name="Freeform 4"/>
            <p:cNvSpPr/>
            <p:nvPr/>
          </p:nvSpPr>
          <p:spPr>
            <a:xfrm>
              <a:off x="144919" y="17455"/>
              <a:ext cx="5348411" cy="1535078"/>
            </a:xfrm>
            <a:custGeom>
              <a:avLst/>
              <a:gdLst/>
              <a:ahLst/>
              <a:cxnLst/>
              <a:rect l="l" t="t" r="r" b="b"/>
              <a:pathLst>
                <a:path w="5493330" h="1585039">
                  <a:moveTo>
                    <a:pt x="0" y="0"/>
                  </a:moveTo>
                  <a:lnTo>
                    <a:pt x="5493330" y="0"/>
                  </a:lnTo>
                  <a:lnTo>
                    <a:pt x="5493330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330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46942" y="3026648"/>
            <a:ext cx="9689510" cy="417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69"/>
              </a:lnSpc>
            </a:pPr>
            <a:endParaRPr/>
          </a:p>
          <a:p>
            <a:pPr algn="just">
              <a:lnSpc>
                <a:spcPts val="3069"/>
              </a:lnSpc>
            </a:pPr>
            <a:r>
              <a:rPr lang="en-US" sz="2087">
                <a:solidFill>
                  <a:srgbClr val="000000"/>
                </a:solidFill>
                <a:latin typeface="Open Sauce Bold"/>
              </a:rPr>
              <a:t>Learning Objectives:</a:t>
            </a:r>
          </a:p>
          <a:p>
            <a:pPr marL="450789" lvl="1" indent="-225395" algn="just">
              <a:lnSpc>
                <a:spcPts val="3069"/>
              </a:lnSpc>
              <a:buFont typeface="Arial"/>
              <a:buChar char="•"/>
            </a:pPr>
            <a:r>
              <a:rPr lang="en-US" sz="2087">
                <a:solidFill>
                  <a:srgbClr val="000000"/>
                </a:solidFill>
                <a:latin typeface="Open Sauce Bold"/>
              </a:rPr>
              <a:t>Understanding Java Fundamentals:</a:t>
            </a:r>
          </a:p>
          <a:p>
            <a:pPr marL="901579" lvl="2" indent="-300526" algn="just">
              <a:lnSpc>
                <a:spcPts val="3069"/>
              </a:lnSpc>
              <a:buFont typeface="Arial"/>
              <a:buChar char="⚬"/>
            </a:pPr>
            <a:r>
              <a:rPr lang="en-US" sz="2087">
                <a:solidFill>
                  <a:srgbClr val="000000"/>
                </a:solidFill>
                <a:latin typeface="Open Sauce Bold"/>
              </a:rPr>
              <a:t>Gain hands-on experience with basic Java syntax and structures.</a:t>
            </a:r>
          </a:p>
          <a:p>
            <a:pPr marL="450789" lvl="1" indent="-225395" algn="just">
              <a:lnSpc>
                <a:spcPts val="3069"/>
              </a:lnSpc>
              <a:buFont typeface="Arial"/>
              <a:buChar char="•"/>
            </a:pPr>
            <a:r>
              <a:rPr lang="en-US" sz="2087">
                <a:solidFill>
                  <a:srgbClr val="000000"/>
                </a:solidFill>
                <a:latin typeface="Open Sauce Bold"/>
              </a:rPr>
              <a:t>Game Development Basics:</a:t>
            </a:r>
          </a:p>
          <a:p>
            <a:pPr marL="901579" lvl="2" indent="-300526" algn="just">
              <a:lnSpc>
                <a:spcPts val="3069"/>
              </a:lnSpc>
              <a:buFont typeface="Arial"/>
              <a:buChar char="⚬"/>
            </a:pPr>
            <a:r>
              <a:rPr lang="en-US" sz="2087">
                <a:solidFill>
                  <a:srgbClr val="000000"/>
                </a:solidFill>
                <a:latin typeface="Open Sauce Bold"/>
              </a:rPr>
              <a:t>Learn the essentials of game logic and flow control.</a:t>
            </a:r>
          </a:p>
          <a:p>
            <a:pPr marL="450789" lvl="1" indent="-225395" algn="just">
              <a:lnSpc>
                <a:spcPts val="3069"/>
              </a:lnSpc>
              <a:buFont typeface="Arial"/>
              <a:buChar char="•"/>
            </a:pPr>
            <a:r>
              <a:rPr lang="en-US" sz="2087">
                <a:solidFill>
                  <a:srgbClr val="000000"/>
                </a:solidFill>
                <a:latin typeface="Open Sauce Bold"/>
              </a:rPr>
              <a:t>Enhancing Problem-Solving Skills:</a:t>
            </a:r>
          </a:p>
          <a:p>
            <a:pPr marL="901579" lvl="2" indent="-300526" algn="just">
              <a:lnSpc>
                <a:spcPts val="3069"/>
              </a:lnSpc>
              <a:buFont typeface="Arial"/>
              <a:buChar char="⚬"/>
            </a:pPr>
            <a:r>
              <a:rPr lang="en-US" sz="2087">
                <a:solidFill>
                  <a:srgbClr val="000000"/>
                </a:solidFill>
                <a:latin typeface="Open Sauce Bold"/>
              </a:rPr>
              <a:t>Develop skills in algorithmic thinking and debugging.</a:t>
            </a:r>
          </a:p>
          <a:p>
            <a:pPr marL="450789" lvl="1" indent="-225395" algn="just">
              <a:lnSpc>
                <a:spcPts val="3069"/>
              </a:lnSpc>
              <a:buFont typeface="Arial"/>
              <a:buChar char="•"/>
            </a:pPr>
            <a:r>
              <a:rPr lang="en-US" sz="2087">
                <a:solidFill>
                  <a:srgbClr val="000000"/>
                </a:solidFill>
                <a:latin typeface="Open Sauce Bold"/>
              </a:rPr>
              <a:t>Practicing Object-Oriented Programming (OOP):</a:t>
            </a:r>
          </a:p>
          <a:p>
            <a:pPr marL="901579" lvl="2" indent="-300526" algn="just">
              <a:lnSpc>
                <a:spcPts val="3069"/>
              </a:lnSpc>
              <a:buFont typeface="Arial"/>
              <a:buChar char="⚬"/>
            </a:pPr>
            <a:r>
              <a:rPr lang="en-US" sz="2087">
                <a:solidFill>
                  <a:srgbClr val="000000"/>
                </a:solidFill>
                <a:latin typeface="Open Sauce Bold"/>
              </a:rPr>
              <a:t>Use classes and objects to structure the game code.</a:t>
            </a:r>
          </a:p>
          <a:p>
            <a:pPr algn="just">
              <a:lnSpc>
                <a:spcPts val="3069"/>
              </a:lnSpc>
            </a:pPr>
            <a:endParaRPr lang="en-US" sz="2087">
              <a:solidFill>
                <a:srgbClr val="000000"/>
              </a:solidFill>
              <a:latin typeface="Open Sau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56734" y="3501390"/>
            <a:ext cx="6543672" cy="262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"/>
              </a:rPr>
              <a:t>PURPOSE OF THE PROJECT</a:t>
            </a:r>
          </a:p>
          <a:p>
            <a:pPr algn="r">
              <a:lnSpc>
                <a:spcPts val="6836"/>
              </a:lnSpc>
            </a:pPr>
            <a:endParaRPr lang="en-US" sz="6215" spc="198">
              <a:solidFill>
                <a:srgbClr val="00000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5649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97950" y="3446259"/>
            <a:ext cx="4892100" cy="817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56"/>
              </a:lnSpc>
            </a:pPr>
            <a:r>
              <a:rPr lang="en-US" sz="2869" spc="91">
                <a:solidFill>
                  <a:srgbClr val="000000"/>
                </a:solidFill>
                <a:latin typeface="Open Sauce Bold"/>
              </a:rPr>
              <a:t>WHY TIC TAC TOE?</a:t>
            </a:r>
          </a:p>
          <a:p>
            <a:pPr algn="r">
              <a:lnSpc>
                <a:spcPts val="3156"/>
              </a:lnSpc>
            </a:pPr>
            <a:endParaRPr lang="en-US" sz="2869" spc="91">
              <a:solidFill>
                <a:srgbClr val="000000"/>
              </a:solidFill>
              <a:latin typeface="Open Sauce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28917" y="2669635"/>
            <a:ext cx="5408366" cy="5408344"/>
            <a:chOff x="0" y="0"/>
            <a:chExt cx="6350025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309519" y="4527235"/>
            <a:ext cx="8949781" cy="315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0"/>
              </a:lnSpc>
            </a:pPr>
            <a:r>
              <a:rPr lang="en-US" sz="1932">
                <a:solidFill>
                  <a:srgbClr val="000000"/>
                </a:solidFill>
                <a:latin typeface="Open Sauce Bold"/>
              </a:rPr>
              <a:t>Simple Rules:</a:t>
            </a:r>
          </a:p>
          <a:p>
            <a:pPr algn="just">
              <a:lnSpc>
                <a:spcPts val="2840"/>
              </a:lnSpc>
            </a:pPr>
            <a:r>
              <a:rPr lang="en-US" sz="1932">
                <a:solidFill>
                  <a:srgbClr val="000000"/>
                </a:solidFill>
                <a:latin typeface="Open Sauce Bold"/>
              </a:rPr>
              <a:t>The straightforward rules make it an excellent choice for beginners.</a:t>
            </a:r>
          </a:p>
          <a:p>
            <a:pPr algn="just">
              <a:lnSpc>
                <a:spcPts val="2840"/>
              </a:lnSpc>
            </a:pPr>
            <a:r>
              <a:rPr lang="en-US" sz="1932">
                <a:solidFill>
                  <a:srgbClr val="000000"/>
                </a:solidFill>
                <a:latin typeface="Open Sauce Bold"/>
              </a:rPr>
              <a:t>Immediate Feedback:</a:t>
            </a:r>
          </a:p>
          <a:p>
            <a:pPr algn="just">
              <a:lnSpc>
                <a:spcPts val="2840"/>
              </a:lnSpc>
            </a:pPr>
            <a:r>
              <a:rPr lang="en-US" sz="1932">
                <a:solidFill>
                  <a:srgbClr val="000000"/>
                </a:solidFill>
                <a:latin typeface="Open Sauce Bold"/>
              </a:rPr>
              <a:t>Players see the results of their moves instantly, facilitating a better understanding of the code’s functionality.</a:t>
            </a:r>
          </a:p>
          <a:p>
            <a:pPr algn="just">
              <a:lnSpc>
                <a:spcPts val="2840"/>
              </a:lnSpc>
            </a:pPr>
            <a:r>
              <a:rPr lang="en-US" sz="1932">
                <a:solidFill>
                  <a:srgbClr val="000000"/>
                </a:solidFill>
                <a:latin typeface="Open Sauce Bold"/>
              </a:rPr>
              <a:t>Expandable:</a:t>
            </a:r>
          </a:p>
          <a:p>
            <a:pPr algn="just">
              <a:lnSpc>
                <a:spcPts val="2840"/>
              </a:lnSpc>
            </a:pPr>
            <a:r>
              <a:rPr lang="en-US" sz="1932">
                <a:solidFill>
                  <a:srgbClr val="000000"/>
                </a:solidFill>
                <a:latin typeface="Open Sauce Bold"/>
              </a:rPr>
              <a:t>The project can be expanded with additional features like a graphical user interface (GUI) or an AI opponent.</a:t>
            </a:r>
          </a:p>
          <a:p>
            <a:pPr algn="just">
              <a:lnSpc>
                <a:spcPts val="2840"/>
              </a:lnSpc>
            </a:pPr>
            <a:endParaRPr lang="en-US" sz="1932">
              <a:solidFill>
                <a:srgbClr val="000000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51028" flipH="1">
            <a:off x="-1272661" y="-3109670"/>
            <a:ext cx="20833322" cy="16506339"/>
          </a:xfrm>
          <a:custGeom>
            <a:avLst/>
            <a:gdLst/>
            <a:ahLst/>
            <a:cxnLst/>
            <a:rect l="l" t="t" r="r" b="b"/>
            <a:pathLst>
              <a:path w="20833322" h="16506339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r="-2042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12957" y="2176189"/>
            <a:ext cx="12275355" cy="7082111"/>
          </a:xfrm>
          <a:custGeom>
            <a:avLst/>
            <a:gdLst/>
            <a:ahLst/>
            <a:cxnLst/>
            <a:rect l="l" t="t" r="r" b="b"/>
            <a:pathLst>
              <a:path w="12275355" h="7082111">
                <a:moveTo>
                  <a:pt x="0" y="0"/>
                </a:moveTo>
                <a:lnTo>
                  <a:pt x="12275356" y="0"/>
                </a:lnTo>
                <a:lnTo>
                  <a:pt x="12275356" y="7082111"/>
                </a:lnTo>
                <a:lnTo>
                  <a:pt x="0" y="708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80" t="-39729" r="-13845" b="-3756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8282" y="0"/>
            <a:ext cx="3086100" cy="1543050"/>
            <a:chOff x="0" y="0"/>
            <a:chExt cx="812800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9"/>
                </a:lnSpc>
              </a:pPr>
              <a:r>
                <a:rPr lang="en-US" sz="1899" spc="75">
                  <a:solidFill>
                    <a:srgbClr val="FFFFFF"/>
                  </a:solidFill>
                  <a:latin typeface="Agrandir Narrow Bold"/>
                </a:rPr>
                <a:t>CLASS DIAGRAM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863" y="794547"/>
            <a:ext cx="8114481" cy="9402668"/>
            <a:chOff x="0" y="0"/>
            <a:chExt cx="2137147" cy="24764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147" cy="2476423"/>
            </a:xfrm>
            <a:custGeom>
              <a:avLst/>
              <a:gdLst/>
              <a:ahLst/>
              <a:cxnLst/>
              <a:rect l="l" t="t" r="r" b="b"/>
              <a:pathLst>
                <a:path w="2137147" h="2476423">
                  <a:moveTo>
                    <a:pt x="0" y="0"/>
                  </a:moveTo>
                  <a:lnTo>
                    <a:pt x="2137147" y="0"/>
                  </a:lnTo>
                  <a:lnTo>
                    <a:pt x="2137147" y="2476423"/>
                  </a:lnTo>
                  <a:lnTo>
                    <a:pt x="0" y="247642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37147" cy="2504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64259" y="794547"/>
            <a:ext cx="7445073" cy="9402668"/>
            <a:chOff x="0" y="0"/>
            <a:chExt cx="1960842" cy="2476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0842" cy="2476423"/>
            </a:xfrm>
            <a:custGeom>
              <a:avLst/>
              <a:gdLst/>
              <a:ahLst/>
              <a:cxnLst/>
              <a:rect l="l" t="t" r="r" b="b"/>
              <a:pathLst>
                <a:path w="1960842" h="2476423">
                  <a:moveTo>
                    <a:pt x="0" y="0"/>
                  </a:moveTo>
                  <a:lnTo>
                    <a:pt x="1960842" y="0"/>
                  </a:lnTo>
                  <a:lnTo>
                    <a:pt x="1960842" y="2476423"/>
                  </a:lnTo>
                  <a:lnTo>
                    <a:pt x="0" y="247642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60842" cy="2504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88294" y="0"/>
            <a:ext cx="3086100" cy="2025253"/>
            <a:chOff x="0" y="0"/>
            <a:chExt cx="812800" cy="533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33400"/>
            </a:xfrm>
            <a:custGeom>
              <a:avLst/>
              <a:gdLst/>
              <a:ahLst/>
              <a:cxnLst/>
              <a:rect l="l" t="t" r="r" b="b"/>
              <a:pathLst>
                <a:path w="812800" h="533400">
                  <a:moveTo>
                    <a:pt x="273050" y="0"/>
                  </a:moveTo>
                  <a:lnTo>
                    <a:pt x="0" y="266700"/>
                  </a:lnTo>
                  <a:lnTo>
                    <a:pt x="273050" y="533400"/>
                  </a:lnTo>
                  <a:lnTo>
                    <a:pt x="273050" y="400050"/>
                  </a:lnTo>
                  <a:lnTo>
                    <a:pt x="539750" y="400050"/>
                  </a:lnTo>
                  <a:lnTo>
                    <a:pt x="539750" y="533400"/>
                  </a:lnTo>
                  <a:lnTo>
                    <a:pt x="812800" y="266700"/>
                  </a:lnTo>
                  <a:lnTo>
                    <a:pt x="539750" y="0"/>
                  </a:lnTo>
                  <a:lnTo>
                    <a:pt x="539750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92075"/>
              <a:ext cx="609600" cy="301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9"/>
                </a:lnSpc>
              </a:pPr>
              <a:r>
                <a:rPr lang="en-US" sz="2299" spc="91">
                  <a:solidFill>
                    <a:srgbClr val="FFFFFF"/>
                  </a:solidFill>
                  <a:latin typeface="Agrandir Narrow Bold"/>
                </a:rPr>
                <a:t>CODE  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5515" y="1059543"/>
            <a:ext cx="8555828" cy="913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IMPORT JAVA.IO.*;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IMPORT JAVA.UTIL.*;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PUBLIC CLASS TICTACTOE {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PRIVATE CHAR[][] BOARD;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PRIVATE INT WHOSETURN;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PRIVATE STRING[] PLAYERS;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INT MOVESMADE;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FINAL STATIC PRIVATE CHAR[] PIECES = {'X','O'};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// INITIALIZES A TIC TAC TOE OBJECT.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PUBLIC TICTACTOE(STRING PLAYER1, STRING PLAYER2) {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BOARD = NEW CHAR[3][3];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FOR (INT I=0;I &lt; 3; I++)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FOR (INT J=0; J &lt; 3; J++)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  BOARD[I][J] = '_';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WHOSETURN = 0;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MOVESMADE = 0;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PLAYERS = NEW STRING[2];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PLAYERS[0] = PLAYER1;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PLAYERS[1] = PLAYER2;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}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// TRIES TO MAKE A MOVE AT ROW, COLUMN. IF IT'S VALID THE MOVE IS MADE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// AND TRUE IS RETURNED. ELSE NOTHING IS DONE AND FALSE IS RETURNED.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PUBLIC BOOLEAN MOVE(INT ROW, INT COLUMN) {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IF ( (BOARD[ROW][COLUMN] == '_') &amp;&amp; INBOUNDS(ROW,COLUMN) ) {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BOARD[ROW][COLUMN] = PIECES[WHOSETURN];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MOVESMADE++;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RETURN TRUE;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}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ELSE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RETURN FALSE;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}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// RETURNS TRUE IF INDEXES PASSED TO THE METHOD ARE INBOUNDS.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PUBLIC BOOLEAN INBOUNDS(INT ROW, INT COLUMN) {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IF ((ROW &lt; 0) || (COLUMN &lt; 0))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RETURN FALSE;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IF ((ROW &gt; 2) || (COLUMN &gt; 2))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RETURN FALSE;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RETURN TRUE;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}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// CHANGES WHOSE TURN IT IS.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PUBLIC VOID CHANGETURN() {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WHOSETURN = (WHOSETURN + 1)%2;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}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// RETURNS THE CURRENT PLAYER'S NAME.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PUBLIC STRING GETCURRENTPLAYER() {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RETURN PLAYERS[WHOSETURN];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}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// PRINTS OUT THE PLAYING BOARD.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PUBLIC VOID PRINTBOARD() {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SYSTEM.OUT.PRINTLN("\T0  1  2");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FOR (INT I=0; I&lt;3; I++) {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SYSTEM.OUT.PRINT(I+"\T");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FOR (INT J=0; J&lt;3; J++)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  SYSTEM.OUT.PRINT(BOARD[I][J]+"  ");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SYSTEM.OUT.PRINTLN();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}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}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// RETURNS A CHARACTER SIGNIFYING THE WINNER.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PUBLIC CHAR WINNER() {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// CHECK FOR THREE X'S OR O'S IN A ROW.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FOR (INT I=0; I&lt;3; I++)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IF (SAMEARRAY(BOARD[I]) &amp;&amp; BOARD[I][0] != '_')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  RETURN BOARD[I][0];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// CHECK FOR THREE X'S OR O'S IN A COLUMN.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FOR (INT I=0; I&lt;3; I++)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IF ((BOARD[0][I] == BOARD[1][I]) &amp;&amp; (BOARD[1][I] == BOARD[2][I]) &amp;&amp; BOARD[0][I] != '_')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   RETURN BOARD[0][I];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endParaRPr lang="en-US" sz="787" spc="31" dirty="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// CHECKS FORWARD DIAGONAL. HERE, WE KNOW IF THERE ARE THREE BLANKS, NO ONE HAS ONE.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IF ((BOARD[0][0] == BOARD[1][1]) &amp;&amp; (BOARD[1][1] == BOARD[2][2]))</a:t>
            </a:r>
          </a:p>
          <a:p>
            <a:pPr algn="ctr">
              <a:lnSpc>
                <a:spcPts val="866"/>
              </a:lnSpc>
              <a:spcBef>
                <a:spcPct val="0"/>
              </a:spcBef>
            </a:pPr>
            <a:r>
              <a:rPr lang="en-US" sz="787" spc="31" dirty="0">
                <a:solidFill>
                  <a:srgbClr val="000000"/>
                </a:solidFill>
                <a:latin typeface="Agrandir Narrow Bold"/>
              </a:rPr>
              <a:t>         RETURN BOARD[0][0];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0290" y="1128498"/>
            <a:ext cx="6431723" cy="897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IF ((BOARD[2][0] == BOARD[1][1]) &amp;&amp; (BOARD[1][1] == BOARD[0][2]))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 RETURN BOARD[2][0];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IF (MOVESMADE == 9)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RETURN 'T';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RETURN '_';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}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// CHECKS TO SEE IF ALL THE CHARACTERS IN A SINGLE CHARACTER ARRAY ARE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// THE SAME.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PRIVATE STATIC BOOLEAN SAMEARRAY(CHAR[] WORD) {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CHAR CHECK = WORD[0];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FOR (INT I=1; I&lt;WORD.LENGTH; I++)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IF (CHECK != WORD[I])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RETURN FALSE;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RETURN TRUE;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}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// RETURNS THE PLAYER WHO'S PLAYING PIECE IS THE CHARACTER X.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PUBLIC STRING WHOSEPIECE(CHAR X) {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FOR (INT I=0; I&lt;2; I++)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IF (X == PIECES[I])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RETURN PLAYERS[I];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RETURN "DUMMY";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}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PUBLIC STATIC VOID MAIN(STRING[] ARGS) THROWS IOEXCEPTION {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SCANNER STDIN = NEW SCANNER(SYSTEM.IN);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// READ IN PLAYERS' NAMES.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SYSTEM.OUT.PRINTLN("PLAYER #1, ENTER YOUR NAME.");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STRING NAME1 = STDIN.NEXT();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SYSTEM.OUT.PRINTLN("PLAYER #2, ENTER YOUR NAME.");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STRING NAME2 = STDIN.NEXT();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// CREATE THE TICTACTOE OBJECT.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TICTACTOE MYGAME = NEW TICTACTOE(NAME1, NAME2);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// PLAY AS LONG AS THERE IS NO WINNER OR TIE.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WHILE (MYGAME.WINNER() == '_') {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INT R,C;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BOOLEAN DONE = FALSE;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// READ IN A MOVE &amp; CHECK IF IT'S VALID.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DO {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MYGAME.PRINTBOARD();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SYSTEM.OUT.PRINT(MYGAME.GETCURRENTPLAYER());            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SYSTEM.OUT.PRINT(", ENTER THE ROW(0-2) AND COLUMN(0-2) ");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SYSTEM.OUT.PRINTLN("OF YOUR MOVE.");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R = STDIN.NEXTINT();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C = STDIN.NEXTINT(); 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IF (!MYGAME.INBOUNDS(R,C)) 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  SYSTEM.OUT.PRINTLN("SORRY, THOSE ARE INVALID ENTRIES.");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ELSE {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  IF (!MYGAME.MOVE(R,C))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    SYSTEM.OUT.PRINTLN("SORRY, THAT SQUARE IS TAKEN.");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  ELSE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     DONE = TRUE;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 }  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} WHILE (!DONE);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// CHANGE WHO'S TURN IT IS.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MYGAME.CHANGETURN();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}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// PRINT OUT A MESSAGE WITH THE WINNER.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MYGAME.PRINTBOARD();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CHAR WIN = MYGAME.WINNER();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IF (WIN == 'T')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SYSTEM.OUT.PRINTLN("BOTH OF YOU PLAYED TO A TIE.");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ELSE {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SYSTEM.OUT.PRINT("CONGRATULATIONS, " + MYGAME.WHOSEPIECE(WIN));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  SYSTEM.OUT.PRINTLN(", YOU HAVE WON THE GAME.");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  }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endParaRPr lang="en-US" sz="765" spc="30">
              <a:solidFill>
                <a:srgbClr val="000000"/>
              </a:solidFill>
              <a:latin typeface="Agrandir Narrow Bold"/>
            </a:endParaRP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  }</a:t>
            </a:r>
          </a:p>
          <a:p>
            <a:pPr algn="ctr">
              <a:lnSpc>
                <a:spcPts val="841"/>
              </a:lnSpc>
              <a:spcBef>
                <a:spcPct val="0"/>
              </a:spcBef>
            </a:pPr>
            <a:r>
              <a:rPr lang="en-US" sz="765" spc="30">
                <a:solidFill>
                  <a:srgbClr val="000000"/>
                </a:solidFill>
                <a:latin typeface="Agrandir Narrow Bold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8171482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sz="4713" spc="476">
                <a:solidFill>
                  <a:srgbClr val="FFFFFF"/>
                </a:solidFill>
                <a:latin typeface="Open Sauce Bold"/>
              </a:rPr>
              <a:t>EXPECTED OUTCOMES</a:t>
            </a:r>
          </a:p>
          <a:p>
            <a:pPr algn="ctr">
              <a:lnSpc>
                <a:spcPts val="5655"/>
              </a:lnSpc>
            </a:pPr>
            <a:endParaRPr lang="en-US" sz="4713" spc="476">
              <a:solidFill>
                <a:srgbClr val="FFFFFF"/>
              </a:solidFill>
              <a:latin typeface="Open Sauc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9875" y="3951605"/>
            <a:ext cx="11468395" cy="364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7"/>
              </a:lnSpc>
              <a:spcBef>
                <a:spcPct val="0"/>
              </a:spcBef>
            </a:pPr>
            <a:r>
              <a:rPr lang="en-US" sz="2161" spc="86">
                <a:solidFill>
                  <a:srgbClr val="FFFFFF"/>
                </a:solidFill>
                <a:latin typeface="Agrandir Narrow Bold"/>
              </a:rPr>
              <a:t>DEVELOPED SKILLS:</a:t>
            </a:r>
          </a:p>
          <a:p>
            <a:pPr algn="l">
              <a:lnSpc>
                <a:spcPts val="2377"/>
              </a:lnSpc>
              <a:spcBef>
                <a:spcPct val="0"/>
              </a:spcBef>
            </a:pPr>
            <a:endParaRPr lang="en-US" sz="2161" spc="86">
              <a:solidFill>
                <a:srgbClr val="FFFFFF"/>
              </a:solidFill>
              <a:latin typeface="Agrandir Narrow Bold"/>
            </a:endParaRPr>
          </a:p>
          <a:p>
            <a:pPr marL="466667" lvl="1" indent="-233334" algn="l">
              <a:lnSpc>
                <a:spcPts val="2377"/>
              </a:lnSpc>
              <a:spcBef>
                <a:spcPct val="0"/>
              </a:spcBef>
              <a:buFont typeface="Arial"/>
              <a:buChar char="•"/>
            </a:pPr>
            <a:r>
              <a:rPr lang="en-US" sz="2161" spc="86">
                <a:solidFill>
                  <a:srgbClr val="FFFFFF"/>
                </a:solidFill>
                <a:latin typeface="Agrandir Narrow Bold"/>
              </a:rPr>
              <a:t>JAVA PROGRAMMING:</a:t>
            </a:r>
          </a:p>
          <a:p>
            <a:pPr marL="933335" lvl="2" indent="-311112" algn="l">
              <a:lnSpc>
                <a:spcPts val="2377"/>
              </a:lnSpc>
              <a:spcBef>
                <a:spcPct val="0"/>
              </a:spcBef>
              <a:buFont typeface="Arial"/>
              <a:buChar char="⚬"/>
            </a:pPr>
            <a:r>
              <a:rPr lang="en-US" sz="2161" spc="86">
                <a:solidFill>
                  <a:srgbClr val="FFFFFF"/>
                </a:solidFill>
                <a:latin typeface="Agrandir Narrow Bold"/>
              </a:rPr>
              <a:t>PROFICIENT IN FUNDAMENTAL CONCEPTS SUCH AS LOOPS, CONDITIONALS, AND ARRAYS.</a:t>
            </a:r>
          </a:p>
          <a:p>
            <a:pPr marL="466667" lvl="1" indent="-233334" algn="l">
              <a:lnSpc>
                <a:spcPts val="2377"/>
              </a:lnSpc>
              <a:spcBef>
                <a:spcPct val="0"/>
              </a:spcBef>
              <a:buFont typeface="Arial"/>
              <a:buChar char="•"/>
            </a:pPr>
            <a:r>
              <a:rPr lang="en-US" sz="2161" spc="86">
                <a:solidFill>
                  <a:srgbClr val="FFFFFF"/>
                </a:solidFill>
                <a:latin typeface="Agrandir Narrow Bold"/>
              </a:rPr>
              <a:t>GAME LOGIC IMPLEMENTATION:</a:t>
            </a:r>
          </a:p>
          <a:p>
            <a:pPr marL="933335" lvl="2" indent="-311112" algn="l">
              <a:lnSpc>
                <a:spcPts val="2377"/>
              </a:lnSpc>
              <a:spcBef>
                <a:spcPct val="0"/>
              </a:spcBef>
              <a:buFont typeface="Arial"/>
              <a:buChar char="⚬"/>
            </a:pPr>
            <a:r>
              <a:rPr lang="en-US" sz="2161" spc="86">
                <a:solidFill>
                  <a:srgbClr val="FFFFFF"/>
                </a:solidFill>
                <a:latin typeface="Agrandir Narrow Bold"/>
              </a:rPr>
              <a:t>ABLE TO CONVERT GAME RULES INTO EXECUTABLE CODE.</a:t>
            </a:r>
          </a:p>
          <a:p>
            <a:pPr marL="466667" lvl="1" indent="-233334" algn="l">
              <a:lnSpc>
                <a:spcPts val="2377"/>
              </a:lnSpc>
              <a:spcBef>
                <a:spcPct val="0"/>
              </a:spcBef>
              <a:buFont typeface="Arial"/>
              <a:buChar char="•"/>
            </a:pPr>
            <a:r>
              <a:rPr lang="en-US" sz="2161" spc="86">
                <a:solidFill>
                  <a:srgbClr val="FFFFFF"/>
                </a:solidFill>
                <a:latin typeface="Agrandir Narrow Bold"/>
              </a:rPr>
              <a:t>USER INTERACTION:</a:t>
            </a:r>
          </a:p>
          <a:p>
            <a:pPr marL="933335" lvl="2" indent="-311112" algn="l">
              <a:lnSpc>
                <a:spcPts val="2377"/>
              </a:lnSpc>
              <a:spcBef>
                <a:spcPct val="0"/>
              </a:spcBef>
              <a:buFont typeface="Arial"/>
              <a:buChar char="⚬"/>
            </a:pPr>
            <a:r>
              <a:rPr lang="en-US" sz="2161" spc="86">
                <a:solidFill>
                  <a:srgbClr val="FFFFFF"/>
                </a:solidFill>
                <a:latin typeface="Agrandir Narrow Bold"/>
              </a:rPr>
              <a:t>SKILLED IN RECEIVING AND VALIDATING USER INPUT.</a:t>
            </a:r>
          </a:p>
          <a:p>
            <a:pPr marL="466667" lvl="1" indent="-233334" algn="l">
              <a:lnSpc>
                <a:spcPts val="2377"/>
              </a:lnSpc>
              <a:spcBef>
                <a:spcPct val="0"/>
              </a:spcBef>
              <a:buFont typeface="Arial"/>
              <a:buChar char="•"/>
            </a:pPr>
            <a:r>
              <a:rPr lang="en-US" sz="2161" spc="86">
                <a:solidFill>
                  <a:srgbClr val="FFFFFF"/>
                </a:solidFill>
                <a:latin typeface="Agrandir Narrow Bold"/>
              </a:rPr>
              <a:t>CODE ORGANIZATION:</a:t>
            </a:r>
          </a:p>
          <a:p>
            <a:pPr marL="933335" lvl="2" indent="-311112" algn="l">
              <a:lnSpc>
                <a:spcPts val="2377"/>
              </a:lnSpc>
              <a:spcBef>
                <a:spcPct val="0"/>
              </a:spcBef>
              <a:buFont typeface="Arial"/>
              <a:buChar char="⚬"/>
            </a:pPr>
            <a:r>
              <a:rPr lang="en-US" sz="2161" spc="86">
                <a:solidFill>
                  <a:srgbClr val="FFFFFF"/>
                </a:solidFill>
                <a:latin typeface="Agrandir Narrow Bold"/>
              </a:rPr>
              <a:t>EXPERIENCED IN ORGANIZING CODE THROUGH CLASSES AND METHODS FOR IMPROVED READABILITY AND REUSABILITY.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600200" y="0"/>
            <a:ext cx="76200" cy="10172700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2030265" y="4223659"/>
            <a:ext cx="14226539" cy="266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84"/>
              </a:lnSpc>
              <a:spcBef>
                <a:spcPct val="0"/>
              </a:spcBef>
            </a:pPr>
            <a:r>
              <a:rPr lang="en-US" sz="2713" spc="108">
                <a:solidFill>
                  <a:srgbClr val="FFFFFF"/>
                </a:solidFill>
                <a:latin typeface="Agrandir Narrow Bold"/>
              </a:rPr>
              <a:t>THE TIC TAC TOE PROJECT SERVES AS AN EFFECTIVE INITIATION INTO JAVA PROGRAMMING BY PROVIDING A BLEND OF SIMPLICITY AND CHALLENGE, CATERING WELL TO BEGINNERS SEEKING TO COMPREHEND FUNDAMENTAL CONCEPTS WHILE CONSTRUCTING A PLAYABLE GAME. UPON COMPLETION OF THIS PROJECT, YOU WILL HAVE NOT ONLY ENHANCED YOUR PROFICIENCY IN JAVA BUT ALSO ACQUIRED A CONCRETE PROJECT TO DEMONSTRATE YOUR CAPABILITIES.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480763" y="2851181"/>
            <a:ext cx="7440820" cy="47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sz="2789" spc="111">
                <a:solidFill>
                  <a:srgbClr val="FFFFFF"/>
                </a:solidFill>
                <a:latin typeface="Agrandir Narrow Bold"/>
              </a:rPr>
              <a:t>SUMMARY: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1543</Words>
  <Application>Microsoft Office PowerPoint</Application>
  <PresentationFormat>Custom</PresentationFormat>
  <Paragraphs>213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Open Sauce Bold</vt:lpstr>
      <vt:lpstr>Calibri</vt:lpstr>
      <vt:lpstr>Agrandir Narrow Bold</vt:lpstr>
      <vt:lpstr>Open Sauce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chandu Marthi</cp:lastModifiedBy>
  <cp:revision>1</cp:revision>
  <dcterms:created xsi:type="dcterms:W3CDTF">2006-08-16T00:00:00Z</dcterms:created>
  <dcterms:modified xsi:type="dcterms:W3CDTF">2024-08-17T03:45:18Z</dcterms:modified>
  <dc:identifier>DAGF8pRM0K8</dc:identifier>
</cp:coreProperties>
</file>